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2" r:id="rId4"/>
    <p:sldId id="274" r:id="rId5"/>
    <p:sldId id="261" r:id="rId6"/>
    <p:sldId id="258" r:id="rId7"/>
    <p:sldId id="276" r:id="rId8"/>
    <p:sldId id="264" r:id="rId9"/>
    <p:sldId id="263" r:id="rId10"/>
    <p:sldId id="267" r:id="rId11"/>
    <p:sldId id="265" r:id="rId12"/>
    <p:sldId id="268" r:id="rId13"/>
    <p:sldId id="272" r:id="rId14"/>
    <p:sldId id="275" r:id="rId15"/>
    <p:sldId id="271" r:id="rId16"/>
    <p:sldId id="270" r:id="rId17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501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89" y="3"/>
            <a:ext cx="2945499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9B54020E-4310-4149-B749-AA03BB0436DA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672"/>
            <a:ext cx="2945501" cy="496966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89" y="9429672"/>
            <a:ext cx="2945499" cy="496966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E886F1A0-1879-4E75-8190-7E17E77F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729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" y="0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0589" y="3"/>
            <a:ext cx="29454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9" tIns="46805" rIns="90009" bIns="468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609" y="4777554"/>
            <a:ext cx="5438457" cy="390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589" y="9429672"/>
            <a:ext cx="2945499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9" tIns="46805" rIns="90009" bIns="468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91" algn="l"/>
                <a:tab pos="1828983" algn="l"/>
                <a:tab pos="2743474" algn="l"/>
                <a:tab pos="3657966" algn="l"/>
                <a:tab pos="4572457" algn="l"/>
                <a:tab pos="5486949" algn="l"/>
                <a:tab pos="6401440" algn="l"/>
                <a:tab pos="7315932" algn="l"/>
                <a:tab pos="8230423" algn="l"/>
                <a:tab pos="9144914" algn="l"/>
                <a:tab pos="1005940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88533E3-613B-41CB-AD6E-952C9E2345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340813-6C15-4D35-B3DC-5B65C6656128}" type="slidenum">
              <a:rPr lang="ru-RU" altLang="ru-RU" sz="1200"/>
              <a:pPr algn="r" eaLnBrk="1" hangingPunct="1">
                <a:buClrTx/>
                <a:buFontTx/>
                <a:buNone/>
              </a:pPr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10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39792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11</a:t>
            </a:fld>
            <a:endParaRPr lang="ru-RU" altLang="ru-RU" sz="1200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54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12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686459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13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78679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14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70045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15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5558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16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29036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17256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51990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21325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21475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18061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94031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1239838"/>
            <a:ext cx="4467225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79610" y="4777552"/>
            <a:ext cx="5440045" cy="39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50589" y="9429672"/>
            <a:ext cx="2947087" cy="4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9" tIns="46805" rIns="90009" bIns="4680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CE4ABF-0A0A-4A6D-A799-3F7CCD930225}" type="slidenum">
              <a:rPr lang="ru-RU" altLang="ru-RU" sz="1200"/>
              <a:pPr algn="r" eaLnBrk="1" hangingPunct="1">
                <a:buClrTx/>
                <a:buFontTx/>
                <a:buNone/>
              </a:pPr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6270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8CCBA5-EC09-42BF-8C0C-05622812D0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65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B3FEDC-A8D7-4C41-89C1-3DC0243790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45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5810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0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3E32DD-3D19-4DE9-8C29-8F2136F76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95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12CFC9-2998-4E91-BFF2-39CCA68794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2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4C9DF2-0C74-4558-ABBC-E733982944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85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9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7150" cy="4349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ED767B-1F4B-4F05-A2BC-616CCC3290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26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9489DC-6252-45D5-ACA2-9460C4F52C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4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783FB2-2E9A-4C83-A505-2A2B573EC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9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DC0BCF-4234-4212-9737-0236A3DFEE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16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3C9DB1-F89D-40AC-A98F-59C236EB6F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86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6EBBD-7EF7-4B6B-A434-D4B76E219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08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51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648F334-D958-4201-9BC0-F6CD4055B8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50825" y="1844824"/>
            <a:ext cx="5434013" cy="368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ru-RU" altLang="ru-RU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>
              <a:buClrTx/>
              <a:buFontTx/>
              <a:buNone/>
            </a:pPr>
            <a:r>
              <a:rPr lang="ru-RU" altLang="ru-RU" dirty="0">
                <a:solidFill>
                  <a:srgbClr val="FFFFFF"/>
                </a:solidFill>
                <a:latin typeface="Arial Black" panose="020B0A04020102020204" pitchFamily="34" charset="0"/>
              </a:rPr>
              <a:t>Создание комплекта вторичных эталонов единицы активности радионуклидов на основе образцовых спектрометрических источников гамма-излучения</a:t>
            </a:r>
            <a:r>
              <a:rPr lang="en-US" altLang="ru-RU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dirty="0">
                <a:solidFill>
                  <a:srgbClr val="FFFFFF"/>
                </a:solidFill>
                <a:latin typeface="Arial Black" panose="020B0A04020102020204" pitchFamily="34" charset="0"/>
              </a:rPr>
              <a:t>типа </a:t>
            </a:r>
            <a:r>
              <a:rPr lang="ru-RU" altLang="ru-RU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ОСГИ</a:t>
            </a:r>
          </a:p>
          <a:p>
            <a:pPr algn="ctr">
              <a:spcBef>
                <a:spcPts val="1200"/>
              </a:spcBef>
            </a:pPr>
            <a:r>
              <a:rPr lang="ru-RU" sz="1200" dirty="0" smtClean="0">
                <a:solidFill>
                  <a:srgbClr val="FFFFFF"/>
                </a:solidFill>
              </a:rPr>
              <a:t>Алексеев </a:t>
            </a:r>
            <a:r>
              <a:rPr lang="ru-RU" sz="1200" dirty="0">
                <a:solidFill>
                  <a:srgbClr val="FFFFFF"/>
                </a:solidFill>
              </a:rPr>
              <a:t>И.В., Аршанский С.М., Жуков Г.В., Заневский А.В., </a:t>
            </a:r>
          </a:p>
          <a:p>
            <a:pPr algn="ctr"/>
            <a:r>
              <a:rPr lang="ru-RU" sz="1200" dirty="0">
                <a:solidFill>
                  <a:srgbClr val="FFFFFF"/>
                </a:solidFill>
              </a:rPr>
              <a:t>Колодка А.А., Сэпман С.В., Терещенко Е.Е., Трофимчук С.Г., </a:t>
            </a:r>
            <a:r>
              <a:rPr lang="ru-RU" sz="1200" dirty="0" smtClean="0">
                <a:solidFill>
                  <a:srgbClr val="FFFFFF"/>
                </a:solidFill>
              </a:rPr>
              <a:t/>
            </a:r>
            <a:br>
              <a:rPr lang="ru-RU" sz="1200" dirty="0" smtClean="0">
                <a:solidFill>
                  <a:srgbClr val="FFFFFF"/>
                </a:solidFill>
              </a:rPr>
            </a:br>
            <a:r>
              <a:rPr lang="ru-RU" sz="1200" dirty="0" smtClean="0">
                <a:solidFill>
                  <a:srgbClr val="FFFFFF"/>
                </a:solidFill>
              </a:rPr>
              <a:t>Шильникова </a:t>
            </a:r>
            <a:r>
              <a:rPr lang="ru-RU" sz="1200" dirty="0">
                <a:solidFill>
                  <a:srgbClr val="FFFFFF"/>
                </a:solidFill>
              </a:rPr>
              <a:t>Т.И. </a:t>
            </a:r>
            <a:r>
              <a:rPr lang="ru-RU" sz="1200" dirty="0">
                <a:solidFill>
                  <a:srgbClr val="FFFFFF"/>
                </a:solidFill>
              </a:rPr>
              <a:t>(ФГУП «ВНИИМ им. </a:t>
            </a:r>
            <a:r>
              <a:rPr lang="ru-RU" sz="1200" dirty="0">
                <a:solidFill>
                  <a:srgbClr val="FFFFFF"/>
                </a:solidFill>
              </a:rPr>
              <a:t>Д.И. </a:t>
            </a:r>
            <a:r>
              <a:rPr lang="ru-RU" sz="1200" dirty="0" smtClean="0">
                <a:solidFill>
                  <a:srgbClr val="FFFFFF"/>
                </a:solidFill>
              </a:rPr>
              <a:t>Менделеева), </a:t>
            </a:r>
            <a:endParaRPr lang="ru-RU" sz="1200" dirty="0">
              <a:solidFill>
                <a:srgbClr val="FFFFFF"/>
              </a:solidFill>
            </a:endParaRPr>
          </a:p>
          <a:p>
            <a:pPr algn="ctr"/>
            <a:r>
              <a:rPr lang="ru-RU" sz="1200" dirty="0">
                <a:solidFill>
                  <a:srgbClr val="FFFFFF"/>
                </a:solidFill>
              </a:rPr>
              <a:t>Рогозев А.Б. </a:t>
            </a:r>
            <a:r>
              <a:rPr lang="ru-RU" sz="1200" dirty="0">
                <a:solidFill>
                  <a:srgbClr val="FFFFFF"/>
                </a:solidFill>
              </a:rPr>
              <a:t>(ЗАО «РИТВЕРЦ</a:t>
            </a:r>
            <a:r>
              <a:rPr lang="ru-RU" sz="1200" dirty="0" smtClean="0">
                <a:solidFill>
                  <a:srgbClr val="FFFFFF"/>
                </a:solidFill>
              </a:rPr>
              <a:t>»)</a:t>
            </a:r>
            <a:endParaRPr lang="ru-RU" altLang="ru-RU" sz="12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endParaRPr lang="ru-RU" altLang="ru-RU" dirty="0">
              <a:solidFill>
                <a:srgbClr val="0070C0"/>
              </a:solidFill>
            </a:endParaRPr>
          </a:p>
          <a:p>
            <a:pPr marL="442913">
              <a:buClrTx/>
              <a:buFontTx/>
              <a:buNone/>
              <a:tabLst>
                <a:tab pos="26352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dirty="0" smtClean="0">
                <a:solidFill>
                  <a:srgbClr val="FFFFFF"/>
                </a:solidFill>
              </a:rPr>
              <a:t>Докладчик: Жуков </a:t>
            </a:r>
            <a:r>
              <a:rPr lang="ru-RU" altLang="ru-RU" sz="1600" dirty="0">
                <a:solidFill>
                  <a:srgbClr val="FFFFFF"/>
                </a:solidFill>
              </a:rPr>
              <a:t>Г.В</a:t>
            </a:r>
            <a:r>
              <a:rPr lang="ru-RU" altLang="ru-RU" sz="1600" dirty="0" smtClean="0">
                <a:solidFill>
                  <a:srgbClr val="FFFFFF"/>
                </a:solidFill>
              </a:rPr>
              <a:t>.</a:t>
            </a:r>
          </a:p>
          <a:p>
            <a:pPr marL="442913">
              <a:spcBef>
                <a:spcPts val="600"/>
              </a:spcBef>
              <a:buClrTx/>
              <a:buFontTx/>
              <a:buNone/>
              <a:tabLst>
                <a:tab pos="26352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1400" dirty="0" smtClean="0">
                <a:solidFill>
                  <a:srgbClr val="FFFFFF"/>
                </a:solidFill>
              </a:rPr>
              <a:t>g.v.zhukov@vniim.ru</a:t>
            </a:r>
            <a:endParaRPr lang="ru-RU" altLang="ru-RU" sz="1400" dirty="0" smtClean="0">
              <a:solidFill>
                <a:srgbClr val="FFFFFF"/>
              </a:solidFill>
            </a:endParaRPr>
          </a:p>
          <a:p>
            <a:pPr marL="442913">
              <a:buClrTx/>
              <a:buFontTx/>
              <a:buNone/>
              <a:tabLst>
                <a:tab pos="26352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 smtClean="0">
                <a:solidFill>
                  <a:srgbClr val="FFFFFF"/>
                </a:solidFill>
              </a:rPr>
              <a:t>+7 911-217-1649</a:t>
            </a:r>
            <a:endParaRPr lang="ru-RU" altLang="ru-RU" sz="1400" dirty="0">
              <a:solidFill>
                <a:srgbClr val="FFFFFF"/>
              </a:solidFill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58875" y="439738"/>
            <a:ext cx="45259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7B7B7B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788024" y="3773685"/>
            <a:ext cx="4104456" cy="19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Номинальная активность радионуклидов</a:t>
            </a:r>
          </a:p>
          <a:p>
            <a:pPr algn="ctr"/>
            <a:r>
              <a:rPr 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≈ 50 </a:t>
            </a:r>
            <a:r>
              <a:rPr lang="ru-RU" altLang="ru-RU" sz="1600" dirty="0" err="1">
                <a:solidFill>
                  <a:srgbClr val="336666"/>
                </a:solidFill>
                <a:latin typeface="Arial Black" panose="020B0A04020102020204" pitchFamily="34" charset="0"/>
              </a:rPr>
              <a:t>кБк</a:t>
            </a:r>
            <a:r>
              <a:rPr lang="ru-RU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, </a:t>
            </a:r>
            <a:r>
              <a:rPr lang="ru-RU" altLang="ru-RU" sz="1600" baseline="30000" dirty="0">
                <a:solidFill>
                  <a:srgbClr val="336666"/>
                </a:solidFill>
                <a:latin typeface="Arial Black" panose="020B0A04020102020204" pitchFamily="34" charset="0"/>
              </a:rPr>
              <a:t>88</a:t>
            </a:r>
            <a:r>
              <a:rPr lang="en-US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Y </a:t>
            </a:r>
            <a:r>
              <a:rPr lang="ru-RU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≈</a:t>
            </a:r>
            <a:r>
              <a:rPr lang="en-US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 100 </a:t>
            </a:r>
            <a:r>
              <a:rPr lang="ru-RU" altLang="ru-RU" sz="1600" dirty="0" err="1">
                <a:solidFill>
                  <a:srgbClr val="336666"/>
                </a:solidFill>
                <a:latin typeface="Arial Black" panose="020B0A04020102020204" pitchFamily="34" charset="0"/>
              </a:rPr>
              <a:t>кБк</a:t>
            </a:r>
            <a:r>
              <a:rPr lang="en-US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 </a:t>
            </a:r>
            <a:endParaRPr lang="ru-RU" altLang="ru-RU" sz="1600" dirty="0">
              <a:solidFill>
                <a:srgbClr val="336666"/>
              </a:solidFill>
              <a:latin typeface="Arial Black" panose="020B0A04020102020204" pitchFamily="34" charset="0"/>
            </a:endParaRPr>
          </a:p>
          <a:p>
            <a:pPr algn="ctr"/>
            <a:endParaRPr lang="ru-RU" altLang="ru-RU" sz="1600" dirty="0">
              <a:solidFill>
                <a:srgbClr val="336666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Неопределённость измерения активности радионуклидов:</a:t>
            </a:r>
          </a:p>
          <a:p>
            <a:pPr algn="ctr">
              <a:spcBef>
                <a:spcPts val="400"/>
              </a:spcBef>
            </a:pPr>
            <a:r>
              <a:rPr lang="ru-RU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1,5 % (для </a:t>
            </a:r>
            <a:r>
              <a:rPr lang="en-US" altLang="ru-RU" sz="1600" baseline="30000" dirty="0">
                <a:solidFill>
                  <a:srgbClr val="336666"/>
                </a:solidFill>
                <a:latin typeface="Arial Black" panose="020B0A04020102020204" pitchFamily="34" charset="0"/>
              </a:rPr>
              <a:t>241</a:t>
            </a:r>
            <a:r>
              <a:rPr lang="en-US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Am </a:t>
            </a:r>
            <a:r>
              <a:rPr lang="ru-RU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и </a:t>
            </a:r>
            <a:r>
              <a:rPr lang="en-US" altLang="ru-RU" sz="1600" baseline="30000" dirty="0">
                <a:solidFill>
                  <a:srgbClr val="336666"/>
                </a:solidFill>
                <a:latin typeface="Arial Black" panose="020B0A04020102020204" pitchFamily="34" charset="0"/>
              </a:rPr>
              <a:t>228</a:t>
            </a:r>
            <a:r>
              <a:rPr lang="en-US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Th – 2,0 </a:t>
            </a:r>
            <a:r>
              <a:rPr lang="ru-RU" altLang="ru-RU" sz="1600" dirty="0">
                <a:solidFill>
                  <a:srgbClr val="336666"/>
                </a:solidFill>
                <a:latin typeface="Arial Black" panose="020B0A04020102020204" pitchFamily="34" charset="0"/>
              </a:rPr>
              <a:t>%)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7885113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Основные характеристики источников типа ОСГИ-РТ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5" y="1631871"/>
            <a:ext cx="3470110" cy="1951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8" y="3760613"/>
            <a:ext cx="4091326" cy="2301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1871"/>
            <a:ext cx="3470110" cy="1951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76456" y="6540364"/>
            <a:ext cx="48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275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1600" y="5877272"/>
            <a:ext cx="799288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dirty="0"/>
              <a:t>Актуализированная редакция поверочной схемы</a:t>
            </a:r>
            <a:endParaRPr lang="ru-RU" altLang="ru-RU" sz="16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8280920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Схема передачи единицы активности радионуклидов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3" y="1628800"/>
            <a:ext cx="8502088" cy="4104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4983" y="6558471"/>
            <a:ext cx="55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65286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3656" y="1988840"/>
            <a:ext cx="7992888" cy="191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dirty="0"/>
              <a:t>Передача единицы активности радионуклидов от ГПЭ ГЭТ 6-2016 радионуклидным источникам </a:t>
            </a:r>
            <a:r>
              <a:rPr lang="ru-RU" dirty="0" smtClean="0"/>
              <a:t>ОСГИ </a:t>
            </a:r>
            <a:r>
              <a:rPr lang="ru-RU" dirty="0"/>
              <a:t>возможна следующими способами: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Прямые </a:t>
            </a:r>
            <a:r>
              <a:rPr lang="ru-RU" dirty="0"/>
              <a:t>измерения активности радионуклидов в источниках </a:t>
            </a:r>
            <a:r>
              <a:rPr lang="ru-RU" dirty="0" smtClean="0"/>
              <a:t>ОСГИ </a:t>
            </a:r>
            <a:r>
              <a:rPr lang="ru-RU" dirty="0"/>
              <a:t>на установках ГПЭ ГЭТ 6-2016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Передача единицы активности радионуклидов от ГПЭ ГЭТ 6-2016 при помощи компаратора</a:t>
            </a:r>
            <a:endParaRPr lang="ru-RU" altLang="ru-RU" sz="16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8280920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Схема передачи единицы активности радионуклидов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4983" y="6558471"/>
            <a:ext cx="55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54719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8280920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Прямые измерения активности радионуклидов в источниках типа ОСГИ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56438"/>
              </p:ext>
            </p:extLst>
          </p:nvPr>
        </p:nvGraphicFramePr>
        <p:xfrm>
          <a:off x="467544" y="1915177"/>
          <a:ext cx="4104456" cy="2896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100169230"/>
                    </a:ext>
                  </a:extLst>
                </a:gridCol>
                <a:gridCol w="1122235">
                  <a:extLst>
                    <a:ext uri="{9D8B030D-6E8A-4147-A177-3AD203B41FA5}">
                      <a16:colId xmlns:a16="http://schemas.microsoft.com/office/drawing/2014/main" val="4272859938"/>
                    </a:ext>
                  </a:extLst>
                </a:gridCol>
                <a:gridCol w="1758085">
                  <a:extLst>
                    <a:ext uri="{9D8B030D-6E8A-4147-A177-3AD203B41FA5}">
                      <a16:colId xmlns:a16="http://schemas.microsoft.com/office/drawing/2014/main" val="3696660862"/>
                    </a:ext>
                  </a:extLst>
                </a:gridCol>
              </a:tblGrid>
              <a:tr h="303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Радионуклид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Установка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 измерения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29536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</a:t>
                      </a:r>
                      <a:r>
                        <a:rPr lang="en-US" sz="1400" dirty="0" err="1">
                          <a:effectLst/>
                        </a:rPr>
                        <a:t>Mn</a:t>
                      </a:r>
                      <a:r>
                        <a:rPr lang="ru-RU" sz="1400" dirty="0">
                          <a:effectLst/>
                        </a:rPr>
                        <a:t>-54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KX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 совпадения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4π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-счёт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64264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</a:t>
                      </a:r>
                      <a:r>
                        <a:rPr lang="en-US" sz="1400" dirty="0">
                          <a:effectLst/>
                        </a:rPr>
                        <a:t>Co</a:t>
                      </a:r>
                      <a:r>
                        <a:rPr lang="ru-RU" sz="1400" dirty="0">
                          <a:effectLst/>
                        </a:rPr>
                        <a:t>-60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4π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-счёт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372647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</a:t>
                      </a:r>
                      <a:r>
                        <a:rPr lang="en-US" sz="1400" dirty="0">
                          <a:effectLst/>
                        </a:rPr>
                        <a:t>Y</a:t>
                      </a:r>
                      <a:r>
                        <a:rPr lang="ru-RU" sz="1400" dirty="0">
                          <a:effectLst/>
                        </a:rPr>
                        <a:t>-88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KX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 совпадения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4π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-счёт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461907"/>
                  </a:ext>
                </a:extLst>
              </a:tr>
              <a:tr h="289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</a:t>
                      </a:r>
                      <a:r>
                        <a:rPr lang="en-US" sz="1400" dirty="0">
                          <a:effectLst/>
                        </a:rPr>
                        <a:t>Cs</a:t>
                      </a:r>
                      <a:r>
                        <a:rPr lang="ru-RU" sz="1400" dirty="0">
                          <a:effectLst/>
                        </a:rPr>
                        <a:t>-137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4π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-счёт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797165"/>
                  </a:ext>
                </a:extLst>
              </a:tr>
              <a:tr h="289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</a:t>
                      </a:r>
                      <a:r>
                        <a:rPr lang="en-US" sz="1400" dirty="0">
                          <a:effectLst/>
                        </a:rPr>
                        <a:t>Ba</a:t>
                      </a:r>
                      <a:r>
                        <a:rPr lang="ru-RU" sz="1400" dirty="0">
                          <a:effectLst/>
                        </a:rPr>
                        <a:t>-133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4π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-счёт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571670"/>
                  </a:ext>
                </a:extLst>
              </a:tr>
              <a:tr h="289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 </a:t>
                      </a:r>
                      <a:r>
                        <a:rPr lang="en-US" sz="1400" dirty="0" err="1">
                          <a:effectLst/>
                        </a:rPr>
                        <a:t>Eu</a:t>
                      </a:r>
                      <a:r>
                        <a:rPr lang="ru-RU" sz="1400" dirty="0">
                          <a:effectLst/>
                        </a:rPr>
                        <a:t>-152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4π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-счёт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090921"/>
                  </a:ext>
                </a:extLst>
              </a:tr>
              <a:tr h="289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 </a:t>
                      </a:r>
                      <a:r>
                        <a:rPr lang="en-US" sz="1400" dirty="0" err="1">
                          <a:effectLst/>
                        </a:rPr>
                        <a:t>Th</a:t>
                      </a:r>
                      <a:r>
                        <a:rPr lang="ru-RU" sz="1400" dirty="0">
                          <a:effectLst/>
                        </a:rPr>
                        <a:t>-228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4π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-счёт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906564"/>
                  </a:ext>
                </a:extLst>
              </a:tr>
              <a:tr h="289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8. </a:t>
                      </a:r>
                      <a:r>
                        <a:rPr lang="en-US" sz="1400" dirty="0">
                          <a:effectLst/>
                        </a:rPr>
                        <a:t>Am</a:t>
                      </a:r>
                      <a:r>
                        <a:rPr lang="ru-RU" sz="1400" dirty="0">
                          <a:effectLst/>
                        </a:rPr>
                        <a:t>-241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УЭА-7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4π</a:t>
                      </a:r>
                      <a:r>
                        <a:rPr lang="ru-RU" sz="1400" dirty="0">
                          <a:effectLst/>
                          <a:sym typeface="Symbol" panose="05050102010706020507" pitchFamily="18" charset="2"/>
                        </a:rPr>
                        <a:t></a:t>
                      </a:r>
                      <a:r>
                        <a:rPr lang="ru-RU" sz="1400" dirty="0">
                          <a:effectLst/>
                        </a:rPr>
                        <a:t>-счёт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58294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72862" y="2341339"/>
            <a:ext cx="444068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spcAft>
                <a:spcPts val="600"/>
              </a:spcAft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простота</a:t>
            </a:r>
          </a:p>
          <a:p>
            <a:pPr lvl="0" defTabSz="914400">
              <a:spcAft>
                <a:spcPts val="600"/>
              </a:spcAft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</a:rPr>
              <a:t>- достаточные для вторичного эталона значения неопределённости измерения активности радионуклидов</a:t>
            </a:r>
          </a:p>
          <a:p>
            <a:pPr lvl="0" defTabSz="914400">
              <a:spcAft>
                <a:spcPts val="600"/>
              </a:spcAft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</a:rPr>
              <a:t>- надёжный контроль сохранения метрологических характеристик источников за время их эксплуатации с помощью периодической поверки этих источников на установках ГПЭ ГЭТ 6-2016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4048" y="5159659"/>
            <a:ext cx="4139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spcAft>
                <a:spcPts val="600"/>
              </a:spcAft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solidFill>
                  <a:schemeClr val="tx1"/>
                </a:solidFill>
              </a:rPr>
              <a:t>верхний предел измерения активности радионуклидов на установке УЭА-7 составляет 1·10</a:t>
            </a:r>
            <a:r>
              <a:rPr lang="ru-RU" sz="1600" baseline="30000" dirty="0">
                <a:solidFill>
                  <a:schemeClr val="tx1"/>
                </a:solidFill>
              </a:rPr>
              <a:t>5</a:t>
            </a:r>
            <a:r>
              <a:rPr lang="ru-RU" sz="1600" dirty="0">
                <a:solidFill>
                  <a:schemeClr val="tx1"/>
                </a:solidFill>
              </a:rPr>
              <a:t> Бк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люс 8"/>
          <p:cNvSpPr/>
          <p:nvPr/>
        </p:nvSpPr>
        <p:spPr bwMode="auto">
          <a:xfrm>
            <a:off x="6661399" y="1863873"/>
            <a:ext cx="576064" cy="581026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6589391" y="4892095"/>
            <a:ext cx="720080" cy="383848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25920"/>
              </p:ext>
            </p:extLst>
          </p:nvPr>
        </p:nvGraphicFramePr>
        <p:xfrm>
          <a:off x="264332" y="5259136"/>
          <a:ext cx="4503961" cy="73152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866193">
                  <a:extLst>
                    <a:ext uri="{9D8B030D-6E8A-4147-A177-3AD203B41FA5}">
                      <a16:colId xmlns:a16="http://schemas.microsoft.com/office/drawing/2014/main" val="30701054"/>
                    </a:ext>
                  </a:extLst>
                </a:gridCol>
                <a:gridCol w="1204658">
                  <a:extLst>
                    <a:ext uri="{9D8B030D-6E8A-4147-A177-3AD203B41FA5}">
                      <a16:colId xmlns:a16="http://schemas.microsoft.com/office/drawing/2014/main" val="329885546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6195736"/>
                    </a:ext>
                  </a:extLst>
                </a:gridCol>
                <a:gridCol w="1280982">
                  <a:extLst>
                    <a:ext uri="{9D8B030D-6E8A-4147-A177-3AD203B41FA5}">
                      <a16:colId xmlns:a16="http://schemas.microsoft.com/office/drawing/2014/main" val="41078050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Установка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Диапазон, Бк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СКО (S</a:t>
                      </a:r>
                      <a:r>
                        <a:rPr lang="ru-RU" sz="1200" b="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),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НСП (Q</a:t>
                      </a:r>
                      <a:r>
                        <a:rPr lang="ru-RU" sz="1200" b="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),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946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 УЭА-3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от 3·10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 до 5·10</a:t>
                      </a:r>
                      <a:r>
                        <a:rPr lang="ru-RU" sz="1200" baseline="30000" dirty="0"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от 0,01 до 0,20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от 0,1 до 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751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 УЭА-7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от 1·10</a:t>
                      </a:r>
                      <a:r>
                        <a:rPr lang="ru-RU" sz="1200" baseline="300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 до 1·10</a:t>
                      </a:r>
                      <a:r>
                        <a:rPr lang="ru-RU" sz="1200" baseline="30000">
                          <a:effectLst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от 0,05 до 0,10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от 0,1 до 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52496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94983" y="6558471"/>
            <a:ext cx="55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390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8280920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Прямые измерения активности радионуклидов в источниках типа ОСГИ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0543" y="1952941"/>
            <a:ext cx="382941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spcAft>
                <a:spcPts val="600"/>
              </a:spcAft>
              <a:buClrTx/>
              <a:buSzTx/>
            </a:pPr>
            <a:r>
              <a:rPr lang="ru-RU" alt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Установка УЭА-7 (</a:t>
            </a:r>
            <a:r>
              <a:rPr lang="ru-RU" dirty="0">
                <a:solidFill>
                  <a:schemeClr val="tx1"/>
                </a:solidFill>
              </a:rPr>
              <a:t>4π</a:t>
            </a:r>
            <a:r>
              <a:rPr lang="ru-RU" dirty="0">
                <a:solidFill>
                  <a:schemeClr val="tx1"/>
                </a:solidFill>
                <a:sym typeface="Symbol" panose="05050102010706020507" pitchFamily="18" charset="2"/>
              </a:rPr>
              <a:t></a:t>
            </a:r>
            <a:r>
              <a:rPr lang="ru-RU" dirty="0">
                <a:solidFill>
                  <a:schemeClr val="tx1"/>
                </a:solidFill>
              </a:rPr>
              <a:t>-счёт)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>
              <a:spcAft>
                <a:spcPts val="600"/>
              </a:spcAft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4983" y="6558471"/>
            <a:ext cx="55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A50A2AD-ADA9-4C93-9DE8-79C0AB26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10" y="2020383"/>
            <a:ext cx="3543194" cy="44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4B96BF-DD23-4DFB-8DFF-7FA236935F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0" y="2538393"/>
            <a:ext cx="3168351" cy="396540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FD14BF41-7ECC-4EE2-8CEE-8B80A23C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72" y="4212563"/>
            <a:ext cx="1743938" cy="232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885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3656" y="1988840"/>
            <a:ext cx="8478824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dirty="0"/>
              <a:t>Использование в качестве компаратора гамма-спектрометра на основе особо чистого германия и комплекта источников гамма-излучения на основе радионуклидов </a:t>
            </a:r>
            <a:r>
              <a:rPr lang="ru-RU" baseline="30000" dirty="0"/>
              <a:t>241</a:t>
            </a:r>
            <a:r>
              <a:rPr lang="ru-RU" dirty="0"/>
              <a:t>Am, </a:t>
            </a:r>
            <a:r>
              <a:rPr lang="ru-RU" baseline="30000" dirty="0"/>
              <a:t>228</a:t>
            </a:r>
            <a:r>
              <a:rPr lang="ru-RU" dirty="0"/>
              <a:t>Th, </a:t>
            </a:r>
            <a:r>
              <a:rPr lang="ru-RU" baseline="30000" dirty="0"/>
              <a:t>152</a:t>
            </a:r>
            <a:r>
              <a:rPr lang="ru-RU" dirty="0"/>
              <a:t>Eu, </a:t>
            </a:r>
            <a:r>
              <a:rPr lang="ru-RU" baseline="30000" dirty="0"/>
              <a:t>137</a:t>
            </a:r>
            <a:r>
              <a:rPr lang="ru-RU" dirty="0"/>
              <a:t>Cs, </a:t>
            </a:r>
            <a:r>
              <a:rPr lang="ru-RU" baseline="30000" dirty="0"/>
              <a:t>133</a:t>
            </a:r>
            <a:r>
              <a:rPr lang="ru-RU" dirty="0"/>
              <a:t>Ba, </a:t>
            </a:r>
            <a:r>
              <a:rPr lang="ru-RU" baseline="30000" dirty="0"/>
              <a:t>88</a:t>
            </a:r>
            <a:r>
              <a:rPr lang="ru-RU" dirty="0"/>
              <a:t>Y, </a:t>
            </a:r>
            <a:r>
              <a:rPr lang="ru-RU" baseline="30000" dirty="0"/>
              <a:t>60</a:t>
            </a:r>
            <a:r>
              <a:rPr lang="ru-RU" dirty="0"/>
              <a:t>Co, </a:t>
            </a:r>
            <a:r>
              <a:rPr lang="ru-RU" baseline="30000" dirty="0"/>
              <a:t>54</a:t>
            </a:r>
            <a:r>
              <a:rPr lang="ru-RU" dirty="0"/>
              <a:t>Mn типа ОСГИ</a:t>
            </a:r>
            <a:endParaRPr lang="ru-RU" altLang="ru-RU" sz="16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8280920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Передача единицы активности радионуклидов при помощи компаратора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3686091"/>
            <a:ext cx="8136904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>
              <a:spcAft>
                <a:spcPts val="600"/>
              </a:spcAft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достаточные для вторичного эталона значения неопределённости измерения активности радионуклидов </a:t>
            </a:r>
          </a:p>
          <a:p>
            <a:pPr lvl="0" defTabSz="914400"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</a:rPr>
              <a:t>- диапазон измерения активности радионуклидов до 1·10</a:t>
            </a:r>
            <a:r>
              <a:rPr lang="ru-RU" altLang="ru-RU" sz="1600" baseline="30000" dirty="0">
                <a:solidFill>
                  <a:schemeClr val="tx1"/>
                </a:solidFill>
              </a:rPr>
              <a:t>6</a:t>
            </a:r>
            <a:r>
              <a:rPr lang="ru-RU" altLang="ru-RU" sz="1600" dirty="0">
                <a:solidFill>
                  <a:schemeClr val="tx1"/>
                </a:solidFill>
              </a:rPr>
              <a:t> Бк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3657" y="5177615"/>
            <a:ext cx="8334807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spcAft>
                <a:spcPts val="600"/>
              </a:spcAft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</a:rPr>
              <a:t>- необходимость постоянного обновления источников типа ОСГИ с короткоживущими радионуклидами </a:t>
            </a:r>
            <a:r>
              <a:rPr lang="ru-RU" altLang="ru-RU" sz="1600" baseline="30000" dirty="0">
                <a:solidFill>
                  <a:schemeClr val="tx1"/>
                </a:solidFill>
              </a:rPr>
              <a:t>88</a:t>
            </a:r>
            <a:r>
              <a:rPr lang="ru-RU" altLang="ru-RU" sz="1600" dirty="0">
                <a:solidFill>
                  <a:schemeClr val="tx1"/>
                </a:solidFill>
              </a:rPr>
              <a:t>Y, </a:t>
            </a:r>
            <a:r>
              <a:rPr lang="ru-RU" altLang="ru-RU" sz="1600" baseline="30000" dirty="0" smtClean="0">
                <a:solidFill>
                  <a:schemeClr val="tx1"/>
                </a:solidFill>
              </a:rPr>
              <a:t>228</a:t>
            </a:r>
            <a:r>
              <a:rPr lang="en-US" altLang="ru-RU" sz="1600" dirty="0" err="1" smtClean="0">
                <a:solidFill>
                  <a:schemeClr val="tx1"/>
                </a:solidFill>
              </a:rPr>
              <a:t>Th</a:t>
            </a:r>
            <a:r>
              <a:rPr lang="ru-RU" altLang="ru-RU" sz="1600" dirty="0" smtClean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и </a:t>
            </a:r>
            <a:r>
              <a:rPr lang="ru-RU" altLang="ru-RU" sz="1600" baseline="30000" dirty="0">
                <a:solidFill>
                  <a:schemeClr val="tx1"/>
                </a:solidFill>
              </a:rPr>
              <a:t>54</a:t>
            </a:r>
            <a:r>
              <a:rPr lang="ru-RU" altLang="ru-RU" sz="1600" dirty="0">
                <a:solidFill>
                  <a:schemeClr val="tx1"/>
                </a:solidFill>
              </a:rPr>
              <a:t>Mn</a:t>
            </a:r>
          </a:p>
          <a:p>
            <a:pPr lvl="0" defTabSz="914400"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</a:rPr>
              <a:t>- в состав ГПЭ ГЭТ 6-2016 не входят источники гамма-излучения типа ОСГИ</a:t>
            </a:r>
            <a:endParaRPr kumimoji="0" lang="ru-RU" alt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люс 6"/>
          <p:cNvSpPr/>
          <p:nvPr/>
        </p:nvSpPr>
        <p:spPr bwMode="auto">
          <a:xfrm>
            <a:off x="4078263" y="3039682"/>
            <a:ext cx="576064" cy="581026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Минус 7"/>
          <p:cNvSpPr/>
          <p:nvPr/>
        </p:nvSpPr>
        <p:spPr bwMode="auto">
          <a:xfrm>
            <a:off x="4006255" y="4799127"/>
            <a:ext cx="720080" cy="383848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4983" y="6558471"/>
            <a:ext cx="55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589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3656" y="1728278"/>
            <a:ext cx="8478824" cy="309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altLang="ru-RU" dirty="0" smtClean="0"/>
              <a:t>- </a:t>
            </a:r>
            <a:r>
              <a:rPr lang="ru-RU" altLang="ru-RU" dirty="0"/>
              <a:t>на основе проведённого анализа выбран метод передачи единицы активности радионуклидов через прямые измерения источников на установках </a:t>
            </a:r>
            <a:r>
              <a:rPr lang="ru-RU" altLang="ru-RU" dirty="0">
                <a:solidFill>
                  <a:schemeClr val="tx1"/>
                </a:solidFill>
              </a:rPr>
              <a:t>ГПЭ ГЭТ 6-2016</a:t>
            </a:r>
            <a:endParaRPr lang="ru-RU" altLang="ru-RU" dirty="0"/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altLang="ru-RU" dirty="0"/>
              <a:t> выполнены исследования и калибровка </a:t>
            </a:r>
            <a:r>
              <a:rPr lang="ru-RU" altLang="ru-RU" dirty="0" smtClean="0"/>
              <a:t>партии </a:t>
            </a:r>
            <a:r>
              <a:rPr lang="ru-RU" altLang="ru-RU" dirty="0"/>
              <a:t>из </a:t>
            </a:r>
            <a:r>
              <a:rPr lang="ru-RU" altLang="ru-RU" dirty="0" smtClean="0"/>
              <a:t>10 </a:t>
            </a:r>
            <a:r>
              <a:rPr lang="ru-RU" altLang="ru-RU" dirty="0"/>
              <a:t>комплектов источников типа ОСГИ-РТ. Неопределённость измерения активности радионуклидов: 1,5 % (для </a:t>
            </a:r>
            <a:r>
              <a:rPr lang="ru-RU" altLang="ru-RU" baseline="30000" dirty="0"/>
              <a:t>241</a:t>
            </a:r>
            <a:r>
              <a:rPr lang="ru-RU" altLang="ru-RU" dirty="0"/>
              <a:t>Am и </a:t>
            </a:r>
            <a:r>
              <a:rPr lang="ru-RU" altLang="ru-RU" baseline="30000" dirty="0"/>
              <a:t>228</a:t>
            </a:r>
            <a:r>
              <a:rPr lang="ru-RU" altLang="ru-RU" dirty="0"/>
              <a:t>Th – 2,0 </a:t>
            </a:r>
            <a:r>
              <a:rPr lang="ru-RU" altLang="ru-RU" dirty="0" smtClean="0"/>
              <a:t>%)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dirty="0" smtClean="0"/>
              <a:t>источники </a:t>
            </a:r>
            <a:r>
              <a:rPr lang="ru-RU" dirty="0"/>
              <a:t>типа ОСГИ-РТ прошли испытания в целях утверждения типа средства измерений (номер в </a:t>
            </a:r>
            <a:r>
              <a:rPr lang="ru-RU" dirty="0" err="1"/>
              <a:t>госреестре</a:t>
            </a:r>
            <a:r>
              <a:rPr lang="ru-RU" dirty="0"/>
              <a:t> 74005-19) и могут применяться в качестве вторичного эталона активности радионуклидов.</a:t>
            </a:r>
            <a:endParaRPr lang="ru-RU" altLang="ru-RU" dirty="0" smtClean="0"/>
          </a:p>
          <a:p>
            <a:pPr algn="just"/>
            <a:endParaRPr lang="ru-RU" alt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8280920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Заключение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4983" y="6558471"/>
            <a:ext cx="55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863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3656" y="1377307"/>
            <a:ext cx="855083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sz="1600" dirty="0"/>
              <a:t>ГОСТ 8.033-96 ГСИ. Государственная поверочная схема для средств измерений активности радионуклидов, потока и плотности потока альфа-, бета-частиц и фотонов радионуклидных источников.</a:t>
            </a:r>
            <a:endParaRPr lang="ru-RU" altLang="ru-RU" sz="16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8496944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Схема передачи единицы активности радионуклидов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2" y="2148322"/>
            <a:ext cx="6333360" cy="447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089" y="6540364"/>
            <a:ext cx="3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218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3656" y="1377307"/>
            <a:ext cx="855083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sz="1600" dirty="0" smtClean="0"/>
              <a:t>Приказом Росстандарта от 29.12.2018 № 2841 утверждена </a:t>
            </a:r>
            <a:r>
              <a:rPr lang="ru-RU" sz="1600" dirty="0"/>
              <a:t>а</a:t>
            </a:r>
            <a:r>
              <a:rPr lang="ru-RU" sz="1600" dirty="0" smtClean="0"/>
              <a:t>ктуализированная </a:t>
            </a:r>
            <a:r>
              <a:rPr lang="ru-RU" sz="1600" dirty="0"/>
              <a:t>Государственная поверочная </a:t>
            </a:r>
            <a:r>
              <a:rPr lang="ru-RU" sz="1600" dirty="0" smtClean="0"/>
              <a:t>схема и </a:t>
            </a:r>
            <a:r>
              <a:rPr lang="ru-RU" sz="1600" dirty="0" smtClean="0"/>
              <a:t>введена </a:t>
            </a:r>
            <a:r>
              <a:rPr lang="ru-RU" sz="1600" dirty="0" smtClean="0"/>
              <a:t>в действие с 30 апреля 2019 г. </a:t>
            </a:r>
            <a:endParaRPr lang="ru-RU" altLang="ru-RU" sz="16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8496944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Схема передачи единицы активности радионуклидов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45" y="2106695"/>
            <a:ext cx="6311054" cy="4464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089" y="6540364"/>
            <a:ext cx="3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581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3656" y="1556792"/>
            <a:ext cx="855083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sz="1600" dirty="0"/>
              <a:t>Сравнение действующей и актуализированной Государственной поверочной схемы для средств измерений активности радионуклидов, потока и плотности потока альфа-, бета-частиц и фотонов радионуклидных источников.</a:t>
            </a:r>
            <a:endParaRPr lang="ru-RU" altLang="ru-RU" sz="16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8496944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Схема передачи единицы активности радионуклидов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56" y="2520434"/>
            <a:ext cx="4506985" cy="3188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089" y="6540364"/>
            <a:ext cx="3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2520434"/>
            <a:ext cx="4509560" cy="318801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79629" y="5713682"/>
            <a:ext cx="276173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1200" dirty="0"/>
              <a:t>действующая поверочная схема</a:t>
            </a:r>
            <a:endParaRPr lang="ru-RU" altLang="ru-RU" sz="12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417682" y="5723108"/>
            <a:ext cx="297074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1200" dirty="0"/>
              <a:t>актуализированная поверочная схема</a:t>
            </a:r>
            <a:endParaRPr lang="ru-RU" altLang="ru-RU" sz="12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4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67544" y="1008198"/>
            <a:ext cx="8496944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Схема передачи единицы активности радионуклидов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5089" y="6540364"/>
            <a:ext cx="3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76671"/>
            <a:ext cx="4907212" cy="50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97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37766" y="1484784"/>
            <a:ext cx="8354607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600" dirty="0"/>
              <a:t>В настоящее время в метрологической практике находят применение вторичные эталоны единицы активности радионуклидов в виде источников альфа- и бета-излучений типа С0 (на основе радионуклидов </a:t>
            </a:r>
            <a:r>
              <a:rPr lang="ru-RU" sz="1600" baseline="30000" dirty="0"/>
              <a:t>90</a:t>
            </a:r>
            <a:r>
              <a:rPr lang="ru-RU" sz="1600" dirty="0"/>
              <a:t>Sr+</a:t>
            </a:r>
            <a:r>
              <a:rPr lang="ru-RU" sz="1600" baseline="30000" dirty="0"/>
              <a:t>90</a:t>
            </a:r>
            <a:r>
              <a:rPr lang="ru-RU" sz="1600" dirty="0"/>
              <a:t>Y) и </a:t>
            </a:r>
            <a:br>
              <a:rPr lang="ru-RU" sz="1600" dirty="0"/>
            </a:br>
            <a:r>
              <a:rPr lang="ru-RU" sz="1600" dirty="0"/>
              <a:t>П9 (на основе радионуклида </a:t>
            </a:r>
            <a:r>
              <a:rPr lang="ru-RU" sz="1600" baseline="30000" dirty="0"/>
              <a:t>239</a:t>
            </a:r>
            <a:r>
              <a:rPr lang="ru-RU" sz="1600" dirty="0"/>
              <a:t>Pu). В то же время вторичные эталоны для радионуклидных источников фотонного излучения в конструктиве источника типа ОСГИ отсутствуют. Вместе с тем, существует насущная потребность в таких эталонах со стороны метрологических учреждений при поверке (калибровке) радионуклидных источников, различных спектрометров и радиометров.</a:t>
            </a:r>
            <a:endParaRPr lang="ru-RU" altLang="ru-RU" sz="16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7885113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Актуальность проблемы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25089" y="6540364"/>
            <a:ext cx="3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B16B5F-18D5-4D29-80C2-7C96A30269C9}" type="slidenum">
              <a:rPr lang="ru-RU"/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15" y="4494070"/>
            <a:ext cx="2710376" cy="1903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353" y="4482147"/>
            <a:ext cx="2574764" cy="191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89" y="4438662"/>
            <a:ext cx="2891609" cy="20929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7885113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Применение источников ОСГИ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5089" y="6540364"/>
            <a:ext cx="3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B16B5F-18D5-4D29-80C2-7C96A30269C9}" type="slidenum">
              <a:rPr lang="ru-RU"/>
              <a:t>7</a:t>
            </a:fld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528" y="1425252"/>
            <a:ext cx="8354607" cy="30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altLang="ru-RU" sz="1600" dirty="0"/>
              <a:t>Спектрометрические источники ОСГИ в основном применяются для определения метрологических характеристик спектрометров-радиометров: интегральной нелинейности, разрешения, эффективности регистрации. </a:t>
            </a:r>
            <a:r>
              <a:rPr lang="ru-RU" altLang="ru-RU" sz="1600" dirty="0" smtClean="0"/>
              <a:t>На </a:t>
            </a:r>
            <a:r>
              <a:rPr lang="ru-RU" altLang="ru-RU" sz="1600" dirty="0"/>
              <a:t>практике широкое распространение получили источники типа ОСГИ-3 производства АО «Радиевый институт им. В.Г. Хлопина», ОСГИ-А производства ООО «НТЦ Амплитуда», ОСГИ-Р производства ЗАО «РИТВЕРЦ». Все вышеперечисленные типы источников внесены в Государственный реестр средств измерений и выпускаются для выполнения функций рабочих эталонов 1-го и 2-го разрядов.</a:t>
            </a:r>
            <a:endParaRPr lang="ru-RU" altLang="ru-RU" sz="16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595122"/>
            <a:ext cx="2664296" cy="1869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814" y="4149080"/>
            <a:ext cx="2854797" cy="2192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125" y="4434538"/>
            <a:ext cx="2524451" cy="21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4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7885113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Номенклатура радионуклидов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03493"/>
              </p:ext>
            </p:extLst>
          </p:nvPr>
        </p:nvGraphicFramePr>
        <p:xfrm>
          <a:off x="1021953" y="1451990"/>
          <a:ext cx="7006430" cy="5065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110">
                  <a:extLst>
                    <a:ext uri="{9D8B030D-6E8A-4147-A177-3AD203B41FA5}">
                      <a16:colId xmlns:a16="http://schemas.microsoft.com/office/drawing/2014/main" val="2523502122"/>
                    </a:ext>
                  </a:extLst>
                </a:gridCol>
                <a:gridCol w="2233607">
                  <a:extLst>
                    <a:ext uri="{9D8B030D-6E8A-4147-A177-3AD203B41FA5}">
                      <a16:colId xmlns:a16="http://schemas.microsoft.com/office/drawing/2014/main" val="1578717557"/>
                    </a:ext>
                  </a:extLst>
                </a:gridCol>
                <a:gridCol w="1414618">
                  <a:extLst>
                    <a:ext uri="{9D8B030D-6E8A-4147-A177-3AD203B41FA5}">
                      <a16:colId xmlns:a16="http://schemas.microsoft.com/office/drawing/2014/main" val="2093144012"/>
                    </a:ext>
                  </a:extLst>
                </a:gridCol>
                <a:gridCol w="1414618">
                  <a:extLst>
                    <a:ext uri="{9D8B030D-6E8A-4147-A177-3AD203B41FA5}">
                      <a16:colId xmlns:a16="http://schemas.microsoft.com/office/drawing/2014/main" val="3627744811"/>
                    </a:ext>
                  </a:extLst>
                </a:gridCol>
                <a:gridCol w="1474477">
                  <a:extLst>
                    <a:ext uri="{9D8B030D-6E8A-4147-A177-3AD203B41FA5}">
                      <a16:colId xmlns:a16="http://schemas.microsoft.com/office/drawing/2014/main" val="896590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46604" marR="4660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Радионуклид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 полураспада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Энергия гамма-квантов, кэВ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Интенсивность,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 anchor="ctr"/>
                </a:tc>
                <a:extLst>
                  <a:ext uri="{0D108BD9-81ED-4DB2-BD59-A6C34878D82A}">
                    <a16:rowId xmlns:a16="http://schemas.microsoft.com/office/drawing/2014/main" val="2027873239"/>
                  </a:ext>
                </a:extLst>
              </a:tr>
              <a:tr h="184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Mn-54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312</a:t>
                      </a:r>
                      <a:r>
                        <a:rPr lang="ru-RU" sz="1200" dirty="0">
                          <a:effectLst/>
                        </a:rPr>
                        <a:t>,19 (3) </a:t>
                      </a:r>
                      <a:r>
                        <a:rPr lang="ru-RU" sz="1200" dirty="0" err="1">
                          <a:effectLst/>
                        </a:rPr>
                        <a:t>сут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834,848 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99,9752 (5)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1083475686"/>
                  </a:ext>
                </a:extLst>
              </a:tr>
              <a:tr h="1754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Со-60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5,2711 (8)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1173,228 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99,85 (3)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820310312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1332,492 (4)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99,9826 (6)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146603887"/>
                  </a:ext>
                </a:extLst>
              </a:tr>
              <a:tr h="1754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Y-88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106,63 (5) </a:t>
                      </a:r>
                      <a:r>
                        <a:rPr lang="ru-RU" sz="1200" dirty="0" err="1">
                          <a:effectLst/>
                        </a:rPr>
                        <a:t>сут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898,042 (11)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93,7 (3)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3691904194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1836,070 (8)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99,346 (25)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3403517869"/>
                  </a:ext>
                </a:extLst>
              </a:tr>
              <a:tr h="1754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Ba-133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ru-RU" sz="1200" dirty="0">
                          <a:effectLst/>
                        </a:rPr>
                        <a:t>,539 (6)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80,9979 (11)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33,31 (30)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2355573865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302,8508 (5)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18,31 (11)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149991792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356,0129 (7)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62,05 (19)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542412554"/>
                  </a:ext>
                </a:extLst>
              </a:tr>
              <a:tr h="40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Cs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-137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30,05 (8)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661,657 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84,99 (20)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1058023603"/>
                  </a:ext>
                </a:extLst>
              </a:tr>
              <a:tr h="17542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Eu-152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13,522 (16)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121,7817 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28,41 (13)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1146842945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244,6974 (8)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7,55 (4)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1928690256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344,2785 (12)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26,59 (12)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2610078542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778,9045 (24)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12,97 (6)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3060357768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964,079 (18)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14,50 (6)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3309946521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1085,837 (10)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10,13 (6)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413440555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1112,076 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13,41 (6)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1153813565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1408,013 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20,85 (8)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1462305049"/>
                  </a:ext>
                </a:extLst>
              </a:tr>
              <a:tr h="17542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Th-228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+дочерние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1,9126 (9)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238,632 (2)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43,6 (5)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4159240627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583,187 (2)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30,6 (8)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3197798751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727,330 (9)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6,65 (4)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1735656172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860,53 (2)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4,4 (4)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846626573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2614,511 (10)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35,84 (16)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3037604934"/>
                  </a:ext>
                </a:extLst>
              </a:tr>
              <a:tr h="1754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Am-241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32,6</a:t>
                      </a:r>
                      <a:r>
                        <a:rPr lang="en-US" sz="1200" dirty="0">
                          <a:effectLst/>
                        </a:rPr>
                        <a:t> (6) </a:t>
                      </a:r>
                      <a:r>
                        <a:rPr lang="ru-RU" sz="1200" dirty="0">
                          <a:effectLst/>
                        </a:rPr>
                        <a:t>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26,3446 (2)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2,31 (8)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4271930965"/>
                  </a:ext>
                </a:extLst>
              </a:tr>
              <a:tr h="17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59,5409 (1)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35,92 (17)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4" marR="46604" marT="0" marB="0"/>
                </a:tc>
                <a:extLst>
                  <a:ext uri="{0D108BD9-81ED-4DB2-BD59-A6C34878D82A}">
                    <a16:rowId xmlns:a16="http://schemas.microsoft.com/office/drawing/2014/main" val="599426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25089" y="6540364"/>
            <a:ext cx="3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883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50938" y="230188"/>
            <a:ext cx="45243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Arial Black" panose="020B0A04020102020204" pitchFamily="34" charset="0"/>
              </a:rPr>
              <a:t>ФГУП ​«ВНИИМ им. Д.И. МЕНДЕЛЕЕВА»​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9552" y="4653136"/>
            <a:ext cx="799288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600" dirty="0"/>
              <a:t>1 – корпус, 2 – кольцо, 3 – кольцо наружное, 4 - кольцо внутреннее, </a:t>
            </a:r>
            <a:br>
              <a:rPr lang="ru-RU" sz="1600" dirty="0"/>
            </a:br>
            <a:r>
              <a:rPr lang="ru-RU" sz="1600" dirty="0"/>
              <a:t>5 - полиимидные плёнки, 6 - активная часть.</a:t>
            </a:r>
          </a:p>
          <a:p>
            <a:pPr>
              <a:buClrTx/>
              <a:buFontTx/>
              <a:buNone/>
            </a:pPr>
            <a:endParaRPr lang="ru-RU" altLang="ru-RU" sz="1600" b="1" dirty="0">
              <a:solidFill>
                <a:srgbClr val="3366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1008198"/>
            <a:ext cx="7885113" cy="72008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Основные характеристики источников типа 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ОСГИ-РТ производства ЗАО «РИТВЕРЦ» (СПб)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415878"/>
            <a:ext cx="5035732" cy="2091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089" y="6540364"/>
            <a:ext cx="33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615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Words>1205</Words>
  <Application>Microsoft Office PowerPoint</Application>
  <PresentationFormat>Экран (4:3)</PresentationFormat>
  <Paragraphs>222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katkov01</dc:creator>
  <cp:keywords/>
  <dc:description/>
  <cp:lastModifiedBy>Zhukov</cp:lastModifiedBy>
  <cp:revision>347</cp:revision>
  <cp:lastPrinted>2019-09-18T10:10:38Z</cp:lastPrinted>
  <dcterms:created xsi:type="dcterms:W3CDTF">2015-10-21T06:54:29Z</dcterms:created>
  <dcterms:modified xsi:type="dcterms:W3CDTF">2019-09-18T10:17:07Z</dcterms:modified>
</cp:coreProperties>
</file>